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70" r:id="rId4"/>
    <p:sldId id="258" r:id="rId5"/>
    <p:sldId id="277" r:id="rId6"/>
    <p:sldId id="269" r:id="rId7"/>
    <p:sldId id="259" r:id="rId8"/>
    <p:sldId id="260" r:id="rId9"/>
    <p:sldId id="278" r:id="rId10"/>
    <p:sldId id="265" r:id="rId11"/>
    <p:sldId id="273" r:id="rId12"/>
    <p:sldId id="264" r:id="rId13"/>
    <p:sldId id="281" r:id="rId14"/>
    <p:sldId id="261" r:id="rId15"/>
    <p:sldId id="271" r:id="rId16"/>
    <p:sldId id="262" r:id="rId17"/>
    <p:sldId id="272" r:id="rId18"/>
    <p:sldId id="267" r:id="rId19"/>
    <p:sldId id="274" r:id="rId20"/>
    <p:sldId id="266" r:id="rId21"/>
    <p:sldId id="268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33"/>
    <a:srgbClr val="FF9900"/>
    <a:srgbClr val="FF3300"/>
    <a:srgbClr val="FF6600"/>
    <a:srgbClr val="0000FF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8891" autoAdjust="0"/>
  </p:normalViewPr>
  <p:slideViewPr>
    <p:cSldViewPr>
      <p:cViewPr>
        <p:scale>
          <a:sx n="60" d="100"/>
          <a:sy n="60" d="100"/>
        </p:scale>
        <p:origin x="-7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ABF5-B283-41D3-823E-32B16EBA5CF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F5F4-120B-442C-8BF8-7D6F911B0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F5F4-120B-442C-8BF8-7D6F911B0A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07940"/>
            <a:ext cx="9715536" cy="863606"/>
          </a:xfrm>
          <a:prstGeom prst="rect">
            <a:avLst/>
          </a:prstGeom>
          <a:noFill/>
        </p:spPr>
      </p:pic>
      <p:pic>
        <p:nvPicPr>
          <p:cNvPr id="2050" name="Picture 2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" y="5857892"/>
            <a:ext cx="9644097" cy="1000108"/>
          </a:xfrm>
          <a:prstGeom prst="rect">
            <a:avLst/>
          </a:prstGeom>
          <a:noFill/>
        </p:spPr>
      </p:pic>
      <p:pic>
        <p:nvPicPr>
          <p:cNvPr id="15362" name="Picture 2" descr="Z:\Научная библиотека\ИБО общая\выставка говорин\ГоворинАВ\Говорин А.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36" y="1285860"/>
            <a:ext cx="2896684" cy="421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02341" y="1499094"/>
            <a:ext cx="55901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Безупречное служение профессии</a:t>
            </a:r>
          </a:p>
          <a:p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000372"/>
            <a:ext cx="5400600" cy="385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юбилею профессиональной деятельности доктора медицинских наук, профессора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 </a:t>
            </a:r>
            <a:r>
              <a:rPr lang="ru-RU" sz="3000" b="1" i="1" dirty="0" smtClean="0">
                <a:solidFill>
                  <a:srgbClr val="000099"/>
                </a:solidFill>
                <a:latin typeface="Bookman Old Style" pitchFamily="18" charset="0"/>
              </a:rPr>
              <a:t>Анатолия Васильевича </a:t>
            </a:r>
            <a:r>
              <a:rPr lang="ru-RU" sz="3000" b="1" i="1" dirty="0" err="1" smtClean="0">
                <a:solidFill>
                  <a:srgbClr val="000099"/>
                </a:solidFill>
                <a:latin typeface="Bookman Old Style" pitchFamily="18" charset="0"/>
              </a:rPr>
              <a:t>Говорина</a:t>
            </a:r>
            <a:endParaRPr lang="ru-RU" sz="3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3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3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</a:p>
          <a:p>
            <a:endParaRPr lang="ru-RU" sz="2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sz="2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latin typeface="Bookman Old Style" pitchFamily="18" charset="0"/>
              </a:rPr>
              <a:t>                               2019 г.</a:t>
            </a:r>
            <a:endParaRPr lang="ru-RU" sz="20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07780" y="3250434"/>
            <a:ext cx="7286654" cy="78578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14290"/>
            <a:ext cx="8429684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24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А.В. Говорин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принимает активное участие в Международных конгрессах по кардиологии (Буэнос-Айрес, Аргентина 2008г., Пекин, Китай 2010г.) и в Европейских конгрессах по кардиологии (Вена - Австрия 2006г., Мадрид - Испания 2007г., Милан - Италия 2008г., Стокгольм - Швеция 2010г.) и ежегодных конгрессах по кардиологии в России.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Documents and Settings\nolgina.v\Мои документы\photofacefun_com_1554262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2857520" cy="2320306"/>
          </a:xfrm>
          <a:prstGeom prst="rect">
            <a:avLst/>
          </a:prstGeom>
          <a:noFill/>
        </p:spPr>
      </p:pic>
      <p:pic>
        <p:nvPicPr>
          <p:cNvPr id="6149" name="Picture 5" descr="C:\Documents and Settings\nolgina.v\Мои документы\photofacefun_com_15542627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78826"/>
            <a:ext cx="3176322" cy="2579174"/>
          </a:xfrm>
          <a:prstGeom prst="rect">
            <a:avLst/>
          </a:prstGeom>
          <a:noFill/>
        </p:spPr>
      </p:pic>
      <p:pic>
        <p:nvPicPr>
          <p:cNvPr id="6150" name="Picture 6" descr="C:\Documents and Settings\nolgina.v\Мои документы\photofacefun_com_15542628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286256"/>
            <a:ext cx="3167171" cy="2571744"/>
          </a:xfrm>
          <a:prstGeom prst="rect">
            <a:avLst/>
          </a:prstGeom>
          <a:noFill/>
        </p:spPr>
      </p:pic>
      <p:pic>
        <p:nvPicPr>
          <p:cNvPr id="6151" name="Picture 7" descr="C:\Documents and Settings\nolgina.v\Мои документы\photofacefun_com_15542629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428736"/>
            <a:ext cx="2786217" cy="22624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3857628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Международные форумы по кардиологии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2214554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Улучшай   душу   науками,   чтобы двигаться вперед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      	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Абу Али Ибн Сина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3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360944"/>
            <a:ext cx="3214678" cy="3497055"/>
          </a:xfrm>
          <a:prstGeom prst="rect">
            <a:avLst/>
          </a:prstGeom>
          <a:noFill/>
        </p:spPr>
      </p:pic>
      <p:pic>
        <p:nvPicPr>
          <p:cNvPr id="4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0" y="0"/>
            <a:ext cx="2643206" cy="287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85728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Анатолий Васильевич Говорин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известный учёный. Он создал научную школу кардиологов и является бессменным председателем общества кардиологов Забайкальского края. Под руководством профессора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защищены 13 докторских и 27 кандидатских диссертаций. Его ученики в настоящее время сами заведуют кафедрами терапевтического профиля в ЧГМА, отделениями в различных ЛПУ, работают в министерствах.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Z:\Научная библиотека\ИБО общая\выставка говорин\30-45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6429420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651944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 со своими учениками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50433" y="3250435"/>
            <a:ext cx="7286652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79219" y="3250434"/>
            <a:ext cx="7215213" cy="714348"/>
          </a:xfrm>
          <a:prstGeom prst="rect">
            <a:avLst/>
          </a:prstGeom>
          <a:noFill/>
        </p:spPr>
      </p:pic>
      <p:pic>
        <p:nvPicPr>
          <p:cNvPr id="2050" name="Picture 2" descr="C:\Documents and Settings\nolgina.v\Мои документы\photofacefun_com_1554779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3098643" cy="2609058"/>
          </a:xfrm>
          <a:prstGeom prst="rect">
            <a:avLst/>
          </a:prstGeom>
          <a:noFill/>
        </p:spPr>
      </p:pic>
      <p:pic>
        <p:nvPicPr>
          <p:cNvPr id="2059" name="Picture 11" descr="C:\Documents and Settings\nolgina.v\Мои документы\photofacefun_com_15547793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3201305" cy="26954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0"/>
            <a:ext cx="3356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Рабочие встречи с коллегами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71536" y="2928934"/>
            <a:ext cx="600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Бойцовым С.А.,  главным внештатным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кардиологом Минздрава России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73225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Встреча медицинской общественности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края с Министром здравоохранения РФ В.И.Скворцовой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071810"/>
            <a:ext cx="387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Визит делегации Цицикарского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мед. университета.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Documents and Settings\nolgina.v\Мои документы\photofacefun_com_1554781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571876"/>
            <a:ext cx="3235322" cy="2724141"/>
          </a:xfrm>
          <a:prstGeom prst="rect">
            <a:avLst/>
          </a:prstGeom>
          <a:noFill/>
        </p:spPr>
      </p:pic>
      <p:pic>
        <p:nvPicPr>
          <p:cNvPr id="2062" name="Picture 14" descr="C:\Documents and Settings\nolgina.v\Мои документы\photofacefun_com_1554781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71876"/>
            <a:ext cx="3054356" cy="257176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000628" y="6273225"/>
            <a:ext cx="330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Заседание с губернатором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края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Н.Н. Ждановой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-500090"/>
            <a:ext cx="864399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700" dirty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время работы </a:t>
            </a: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посту </a:t>
            </a: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ректора, </a:t>
            </a:r>
            <a:r>
              <a:rPr lang="ru-RU" sz="17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провел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ряд полезных для академии преобразований. Существенно улучшена материальная база вуза, введена в строй новая стоматологическая клиника, оснащенная современным </a:t>
            </a: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оборудованием,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консультативно-диагностическая поликлиника, психотерапевтический центр, где ведут врачебный прием доктора и профессора ЧГМА. Создан Научно-исследовательский институт медицинской экологии, оснащенный современным лабораторным оборудованием и позволяющий проводить исследования на высоком методическом уровне. Впервые за много лет проведен ремонт основных учебных корпусов и общежитий.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C:\Documents and Settings\nolgina.v\Мои документы\photofacefun_com_1554265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692886" cy="3109410"/>
          </a:xfrm>
          <a:prstGeom prst="rect">
            <a:avLst/>
          </a:prstGeom>
          <a:noFill/>
        </p:spPr>
      </p:pic>
      <p:pic>
        <p:nvPicPr>
          <p:cNvPr id="3075" name="Picture 3" descr="C:\Documents and Settings\nolgina.v\Мои документы\photofacefun_com_1554708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58613"/>
            <a:ext cx="3714776" cy="31278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5929330"/>
            <a:ext cx="72152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Клиника Читинской государственной медицинской академии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1142984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Я уверен, что строительство храма принесёт пользу, как будущим врачам, обучающимся здесь, так и всем горожанам. Ведь все наши проблемы возникают от того, что мы потеряли нравственный ориентир, каким тысячу лет была православная вера.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 Schoolbook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99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 Schoolbook" pitchFamily="18" charset="0"/>
                <a:cs typeface="Times New Roman" pitchFamily="18" charset="0"/>
              </a:rPr>
              <a:t>А.В. Говорин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3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94666"/>
            <a:ext cx="3643306" cy="3963334"/>
          </a:xfrm>
          <a:prstGeom prst="rect">
            <a:avLst/>
          </a:prstGeom>
          <a:noFill/>
        </p:spPr>
      </p:pic>
      <p:pic>
        <p:nvPicPr>
          <p:cNvPr id="4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0" y="0"/>
            <a:ext cx="2643206" cy="287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786190"/>
            <a:ext cx="517830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По инициативе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А.В.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Говорина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Читинской и Забайкальской епархией на территории медицинской академии была восстановлена церковь во имя святителя Луки 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Войно-Ясенецкого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архиепископа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Симферо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польского и Крымского,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спасшего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тысячам раненых и больных в госпиталях Читы во время русско-японской войны.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6" name="Picture 4" descr="C:\Documents and Settings\nolgina.v\Мои документы\photofacefun_com_1554265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16298"/>
            <a:ext cx="4294098" cy="3598454"/>
          </a:xfrm>
          <a:prstGeom prst="rect">
            <a:avLst/>
          </a:prstGeom>
          <a:noFill/>
        </p:spPr>
      </p:pic>
      <p:pic>
        <p:nvPicPr>
          <p:cNvPr id="8198" name="Picture 6" descr="C:\Documents and Settings\nolgina.v\Мои документы\photofacefun_com_1554265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286116" cy="3750106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714876" y="285728"/>
            <a:ext cx="4104456" cy="2377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642918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такое вера? Это как раз отношение к человеку, Бог </a:t>
            </a:r>
            <a:r>
              <a:rPr lang="ru-RU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это любовь. А без любви к больному человеку невозможно быть хорошим </a:t>
            </a:r>
            <a:r>
              <a:rPr lang="ru-RU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врачом.</a:t>
            </a:r>
          </a:p>
          <a:p>
            <a:pPr algn="just"/>
            <a:r>
              <a:rPr lang="ru-RU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  А.В. </a:t>
            </a:r>
            <a:r>
              <a:rPr lang="ru-RU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Говорин</a:t>
            </a:r>
            <a:endParaRPr lang="ru-RU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990033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Семья – это маленькое государство и держится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оно на любви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						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Конфуций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3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83814"/>
            <a:ext cx="3929058" cy="4274186"/>
          </a:xfrm>
          <a:prstGeom prst="rect">
            <a:avLst/>
          </a:prstGeom>
          <a:noFill/>
        </p:spPr>
      </p:pic>
      <p:pic>
        <p:nvPicPr>
          <p:cNvPr id="5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0" y="0"/>
            <a:ext cx="2643206" cy="287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571480"/>
            <a:ext cx="764386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Семейные профессиональные династии – это не только передача знаний, накопленного опыта, секретов мастерства от поколения к поколению, но и особая атмосфера, в которой дети принимают решение пойти по стопам своих родителей.</a:t>
            </a:r>
          </a:p>
          <a:p>
            <a:pPr algn="ctr"/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Быть похожим на родителей – значит взять от них всё самое ценное, развивать, улучшать, совершенствовать и приумножать этот багаж, передавая его своим детям.</a:t>
            </a:r>
            <a:endParaRPr lang="ru-RU" sz="27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86137" y="3286137"/>
            <a:ext cx="7286654" cy="714380"/>
          </a:xfrm>
          <a:prstGeom prst="rect">
            <a:avLst/>
          </a:prstGeom>
          <a:noFill/>
        </p:spPr>
      </p:pic>
      <p:pic>
        <p:nvPicPr>
          <p:cNvPr id="7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107780" y="3250434"/>
            <a:ext cx="7286654" cy="785786"/>
          </a:xfrm>
          <a:prstGeom prst="rect">
            <a:avLst/>
          </a:prstGeom>
          <a:noFill/>
        </p:spPr>
      </p:pic>
      <p:pic>
        <p:nvPicPr>
          <p:cNvPr id="8" name="Picture 3" descr="C:\Documents and Settings\nolgina.v\Рабочий стол\Говорин\platform-health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912554"/>
            <a:ext cx="3714776" cy="215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5842" y="2666267"/>
            <a:ext cx="369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Николай  Васильевич 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доктор медицинских наук, профессор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435" y="5424916"/>
            <a:ext cx="2997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Наталья Анатольевна Соколова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кардиолог, доктор медицинских наук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9452" y="5342211"/>
            <a:ext cx="35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Александра Алексеевна Соколова, 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студентка Первого МГМУ им. Сеченова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7559" y="2547311"/>
            <a:ext cx="3543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Антон Николаевич Говорин 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врач-невролог, 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кандидат медицинских наук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nolgina.v\Мои документы\photofacefun_com_1554272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955" y="570345"/>
            <a:ext cx="2453972" cy="2051521"/>
          </a:xfrm>
          <a:prstGeom prst="rect">
            <a:avLst/>
          </a:prstGeom>
          <a:noFill/>
        </p:spPr>
      </p:pic>
      <p:pic>
        <p:nvPicPr>
          <p:cNvPr id="32772" name="Picture 4" descr="C:\Documents and Settings\nolgina.v\Мои документы\photofacefun_com_1554273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736" y="589541"/>
            <a:ext cx="2390358" cy="1998339"/>
          </a:xfrm>
          <a:prstGeom prst="rect">
            <a:avLst/>
          </a:prstGeom>
          <a:noFill/>
        </p:spPr>
      </p:pic>
      <p:pic>
        <p:nvPicPr>
          <p:cNvPr id="32775" name="Picture 7" descr="C:\Documents and Settings\nolgina.v\Мои документы\photofacefun_com_15542732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9736" y="3299682"/>
            <a:ext cx="2443216" cy="20425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59663" y="17477"/>
            <a:ext cx="4609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Врачебная династия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Говориных</a:t>
            </a: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nolgina.v\Мои документы\photofacefun_com_15549452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4847" y="3297209"/>
            <a:ext cx="2500330" cy="20952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2758" y="5934670"/>
            <a:ext cx="874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Дочь Виктора Васильевича </a:t>
            </a:r>
            <a:r>
              <a:rPr lang="ru-RU" dirty="0" err="1">
                <a:solidFill>
                  <a:srgbClr val="000099"/>
                </a:solidFill>
              </a:rPr>
              <a:t>Г</a:t>
            </a:r>
            <a:r>
              <a:rPr lang="ru-RU" dirty="0" err="1" smtClean="0">
                <a:solidFill>
                  <a:srgbClr val="000099"/>
                </a:solidFill>
              </a:rPr>
              <a:t>оворина</a:t>
            </a:r>
            <a:r>
              <a:rPr lang="ru-RU" dirty="0" smtClean="0">
                <a:solidFill>
                  <a:srgbClr val="000099"/>
                </a:solidFill>
              </a:rPr>
              <a:t> (брата А.В. </a:t>
            </a:r>
            <a:r>
              <a:rPr lang="ru-RU" dirty="0" err="1" smtClean="0">
                <a:solidFill>
                  <a:srgbClr val="000099"/>
                </a:solidFill>
              </a:rPr>
              <a:t>Говорина</a:t>
            </a:r>
            <a:r>
              <a:rPr lang="ru-RU" dirty="0" smtClean="0">
                <a:solidFill>
                  <a:srgbClr val="000099"/>
                </a:solidFill>
              </a:rPr>
              <a:t>)- </a:t>
            </a:r>
            <a:r>
              <a:rPr lang="ru-RU" b="1" dirty="0" smtClean="0">
                <a:solidFill>
                  <a:srgbClr val="000099"/>
                </a:solidFill>
              </a:rPr>
              <a:t>Ирина Викторовна- </a:t>
            </a:r>
            <a:r>
              <a:rPr lang="ru-RU" dirty="0" smtClean="0">
                <a:solidFill>
                  <a:srgbClr val="000099"/>
                </a:solidFill>
              </a:rPr>
              <a:t>работает </a:t>
            </a:r>
            <a:r>
              <a:rPr lang="ru-RU" dirty="0">
                <a:solidFill>
                  <a:srgbClr val="000099"/>
                </a:solidFill>
              </a:rPr>
              <a:t>старшей </a:t>
            </a:r>
            <a:r>
              <a:rPr lang="ru-RU" dirty="0" smtClean="0">
                <a:solidFill>
                  <a:srgbClr val="000099"/>
                </a:solidFill>
              </a:rPr>
              <a:t>медицинской </a:t>
            </a:r>
            <a:r>
              <a:rPr lang="ru-RU" dirty="0">
                <a:solidFill>
                  <a:srgbClr val="000099"/>
                </a:solidFill>
              </a:rPr>
              <a:t>сестрой в госпитале. Дочь Тамары </a:t>
            </a:r>
            <a:r>
              <a:rPr lang="ru-RU" dirty="0" smtClean="0">
                <a:solidFill>
                  <a:srgbClr val="000099"/>
                </a:solidFill>
              </a:rPr>
              <a:t>Васильевны (сестры А.В. </a:t>
            </a:r>
            <a:r>
              <a:rPr lang="ru-RU" dirty="0" err="1" smtClean="0">
                <a:solidFill>
                  <a:srgbClr val="000099"/>
                </a:solidFill>
              </a:rPr>
              <a:t>Говорина</a:t>
            </a:r>
            <a:r>
              <a:rPr lang="ru-RU" dirty="0" smtClean="0">
                <a:solidFill>
                  <a:srgbClr val="000099"/>
                </a:solidFill>
              </a:rPr>
              <a:t>) </a:t>
            </a:r>
            <a:r>
              <a:rPr lang="ru-RU" dirty="0">
                <a:solidFill>
                  <a:srgbClr val="000099"/>
                </a:solidFill>
              </a:rPr>
              <a:t>- </a:t>
            </a:r>
            <a:r>
              <a:rPr lang="ru-RU" b="1" dirty="0">
                <a:solidFill>
                  <a:srgbClr val="000099"/>
                </a:solidFill>
              </a:rPr>
              <a:t>Юлия Юрьевна </a:t>
            </a:r>
            <a:r>
              <a:rPr lang="ru-RU" dirty="0">
                <a:solidFill>
                  <a:srgbClr val="000099"/>
                </a:solidFill>
              </a:rPr>
              <a:t>- врач-эндокринолог.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572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Что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 может быть важнее в жизни человека? Сама жизнь. Это уже Божий дар. И счастье жить и делать добро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– в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 этом смысл. Смысл жизни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– в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 самой жизни. Ну и нужно делать добро, потому что без добра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никуда.</a:t>
            </a:r>
          </a:p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А.В. </a:t>
            </a:r>
            <a:r>
              <a:rPr lang="ru-RU" sz="2000" i="1" dirty="0" err="1" smtClean="0">
                <a:solidFill>
                  <a:srgbClr val="C00000"/>
                </a:solidFill>
                <a:latin typeface="Monotype Corsiva" pitchFamily="66" charset="0"/>
              </a:rPr>
              <a:t>Говорин</a:t>
            </a:r>
            <a:endParaRPr lang="ru-RU" sz="2000" i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348880"/>
            <a:ext cx="714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</a:rPr>
              <a:t>     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ректора Читинской государственной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медицинской академии юбилейный. В этом году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отмечает три профессиональные даты:</a:t>
            </a:r>
          </a:p>
          <a:p>
            <a:pPr algn="just"/>
            <a:endParaRPr lang="ru-RU" b="1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 апреле исполняется 30 лет, как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возглавляет кафедру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факультетской терапии на базе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городской клинической больницы №1 г. Читы;</a:t>
            </a:r>
          </a:p>
          <a:p>
            <a:pPr algn="just"/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26 мая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исполняется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 лет,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работает в должности ректора ЧГМА;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сентябре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исполняется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 лет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трудового медицинского стажа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357166"/>
            <a:ext cx="7072362" cy="1667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48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4810" y="31432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дорогая для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 семейная традиция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это встреча на 9 мая. Мы все обязательно собираемся, чтобы поздравить нашего отца – участника и инвалида Великой Отечественной войны, который с первых дней войны был на фронте, еще год воевал с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бандеровцами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городе Ровно и домой вернулся только в июне 1946 года. Для всей нашей семьи и, я думаю, для всех наших сограждан День Победы – это святой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день.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А.В.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MV Boli" pitchFamily="2"/>
            </a:endParaRPr>
          </a:p>
        </p:txBody>
      </p:sp>
      <p:pic>
        <p:nvPicPr>
          <p:cNvPr id="13314" name="Picture 2" descr="C:\Documents and Settings\nolgina.v\Мои документы\photofacefun_com_1554273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214710" cy="2610344"/>
          </a:xfrm>
          <a:prstGeom prst="rect">
            <a:avLst/>
          </a:prstGeom>
          <a:noFill/>
        </p:spPr>
      </p:pic>
      <p:pic>
        <p:nvPicPr>
          <p:cNvPr id="13315" name="Picture 3" descr="C:\Documents and Settings\nolgina.v\Мои документы\photofacefun_com_1554274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3792229" cy="2017466"/>
          </a:xfrm>
          <a:prstGeom prst="rect">
            <a:avLst/>
          </a:prstGeom>
          <a:noFill/>
        </p:spPr>
      </p:pic>
      <p:pic>
        <p:nvPicPr>
          <p:cNvPr id="13317" name="Picture 5" descr="C:\Documents and Settings\nolgina.v\Мои документы\photofacefun_com_15542740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357562"/>
            <a:ext cx="3706766" cy="30098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786058"/>
            <a:ext cx="260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 в кругу семьи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57174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Мая – шествие в Бессмертном полку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nolgina.v\Рабочий стол\Говорин\75938.vKpAKG.3c8979ac-0348-45da-b17a-308505509b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69356" y="3212200"/>
            <a:ext cx="7286654" cy="862254"/>
          </a:xfrm>
          <a:prstGeom prst="rect">
            <a:avLst/>
          </a:prstGeom>
          <a:noFill/>
        </p:spPr>
      </p:pic>
      <p:pic>
        <p:nvPicPr>
          <p:cNvPr id="8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4783827" y="3217197"/>
            <a:ext cx="7286651" cy="852257"/>
          </a:xfrm>
          <a:prstGeom prst="rect">
            <a:avLst/>
          </a:prstGeom>
          <a:noFill/>
        </p:spPr>
      </p:pic>
      <p:pic>
        <p:nvPicPr>
          <p:cNvPr id="1030" name="Picture 6" descr="C:\Documents and Settings\nolgina.v\Рабочий стол\860567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357430"/>
            <a:ext cx="2500330" cy="2500330"/>
          </a:xfrm>
          <a:prstGeom prst="rect">
            <a:avLst/>
          </a:prstGeom>
          <a:noFill/>
        </p:spPr>
      </p:pic>
      <p:pic>
        <p:nvPicPr>
          <p:cNvPr id="1031" name="Picture 7" descr="C:\Documents and Settings\nolgina.v\Рабочий стол\3d54158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290"/>
            <a:ext cx="2428866" cy="2428866"/>
          </a:xfrm>
          <a:prstGeom prst="rect">
            <a:avLst/>
          </a:prstGeom>
          <a:noFill/>
        </p:spPr>
      </p:pic>
      <p:pic>
        <p:nvPicPr>
          <p:cNvPr id="1032" name="Picture 8" descr="C:\Documents and Settings\nolgina.v\Рабочий стол\990deb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643446"/>
            <a:ext cx="2428892" cy="2428892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00232" y="857232"/>
            <a:ext cx="41433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Говорин А.В.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Острое алкогольное поражение сердца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(патогенез, клиника, лечение) : монография / А.В. Говорин , В.В. Горбунов ; ЧГМА. - Чита : ИИЦ ЧГМА, 2009. - 147. : табл.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42910" y="3000372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Зайцев Д.Н.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 - сосудистые нарушения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хроническом простатите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 / Д.Н. Зайцев, А.В. Говорин ;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ЧГМА. - Чита : РИЦ ЧГМА, 2018. - 126. : табл.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8662" y="5286388"/>
            <a:ext cx="40719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Говорин А.В.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Некоронарогенные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поражения миокарда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 / А.В. Говорин; ЧГМА. - Новосибирск : Наука, 2014. - 448. 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цв.ил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142852"/>
            <a:ext cx="468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Монографии  А.В. Говорина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4855265" y="3217197"/>
            <a:ext cx="7286651" cy="852257"/>
          </a:xfrm>
          <a:prstGeom prst="rect">
            <a:avLst/>
          </a:prstGeom>
          <a:noFill/>
        </p:spPr>
      </p:pic>
      <p:pic>
        <p:nvPicPr>
          <p:cNvPr id="3" name="Picture 4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00416" y="3214698"/>
            <a:ext cx="7286651" cy="857256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14678" y="642918"/>
            <a:ext cx="46434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Клинические и патогенетические закономерности гриппа H1N1/09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монография / ЧГМА ; под ред. д.м.н., проф. А.В. Говорина. - Новосибирск : Наука, 2015. - 303. 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цв.ил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табл.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1868" y="2428868"/>
            <a:ext cx="47149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Соколова Н.А.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Поражение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при остром отравлении уксусной кислотой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 / Н.А. Соколова, Ю. А. Витковский, А.В. Говорин ; ЧГМА. - Томск, Чита : Изд-во "Иван Фёдоров", 2011. - 120. 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цв.ил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табл.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143372" y="4572008"/>
            <a:ext cx="41434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Говорин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Кардиогемодинамические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нарушения у больных хроническим вирусным гепатитом и циррозом печени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 /, А.В.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Говорин, М.В. Чистякова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Е.В.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Радаева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ЧГМА. - Чита: РИЦ ЧГМА, 2017. - 98. : ил., табл.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nolgina.v\Рабочий стол\b9b5f7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16"/>
            <a:ext cx="2428892" cy="2571768"/>
          </a:xfrm>
          <a:prstGeom prst="rect">
            <a:avLst/>
          </a:prstGeom>
          <a:noFill/>
        </p:spPr>
      </p:pic>
      <p:pic>
        <p:nvPicPr>
          <p:cNvPr id="2055" name="Picture 7" descr="C:\Documents and Settings\nolgina.v\Рабочий стол\cfd0567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500570"/>
            <a:ext cx="2428892" cy="2571768"/>
          </a:xfrm>
          <a:prstGeom prst="rect">
            <a:avLst/>
          </a:prstGeom>
          <a:noFill/>
        </p:spPr>
      </p:pic>
      <p:pic>
        <p:nvPicPr>
          <p:cNvPr id="2053" name="Picture 5" descr="C:\Documents and Settings\nolgina.v\Рабочий стол\e89d64d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-14290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196752"/>
            <a:ext cx="9072626" cy="758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Заслуги Анатолия Васильевича высоко оценены государством:</a:t>
            </a:r>
          </a:p>
          <a:p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1997 г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присвоено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почетное звание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врач Российской Федерации».</a:t>
            </a:r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2002 г.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избран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академиком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Российской академии естественных наук (РАЕН).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2004 г.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награжден медалью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 заслуги перед отечественным здравоохранением»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2007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награжден медалью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 заслуги перед городом»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2008 г.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награжден    медалью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 заслуги перед Читинской областью»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присвоено почетное звание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города Читы»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награжден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благодарственным письмом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Губернатора Забайкальского края.</a:t>
            </a:r>
          </a:p>
          <a:p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награжден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благодарственным письмом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Забайкальского края.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присвоено звание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«Ветеран труда Российской Федерации»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награжден медалью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«Знак Почета»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награжден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Орденом Русской православной церкви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Преподобного Серафима Саровского </a:t>
            </a:r>
            <a:r>
              <a:rPr lang="en-US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степени.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получил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благодарность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Председателя Законодательного Собрания Забайкальского края.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получил Патриарший знак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«700-летие Преподобного Сергия Радонежского»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получил юбилейную медаль Русской Православной церкви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 память 1000-летия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преставления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равноапостального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великого князя Владимира»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получил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Губернатора Забайкальского края.</a:t>
            </a:r>
          </a:p>
          <a:p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получил знак отличия </a:t>
            </a: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 усердие на благо Забайкальского края»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85926"/>
            <a:ext cx="592933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 </a:t>
            </a:r>
          </a:p>
        </p:txBody>
      </p:sp>
      <p:pic>
        <p:nvPicPr>
          <p:cNvPr id="1029" name="Picture 5" descr="C:\Documents and Settings\nolgina.v\Рабочий стол\Говорин\mietodichieskiisbornikpoizuchieniiusimvolikirossii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0"/>
            <a:ext cx="4000528" cy="119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000240"/>
            <a:ext cx="6223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Благодарим за внимание!</a:t>
            </a:r>
          </a:p>
          <a:p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50070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Выставку-презентацию для вас подготовили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заведующая информационно-библиографическим отделом 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Н.В. Капустина, главный библиограф Е.Б. Сучкова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nolgina.v\Рабочий стол\0_ad57e_8c9e3a9_x5ld7sh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5572164" cy="2517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00808"/>
            <a:ext cx="88582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Из всех   наук,   без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сомнения, медицина – самая   благородная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Гиппократ</a:t>
            </a:r>
            <a:endParaRPr lang="ru-RU" sz="2800" b="1" dirty="0">
              <a:solidFill>
                <a:srgbClr val="00206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0"/>
            <a:ext cx="2643206" cy="2875385"/>
          </a:xfrm>
          <a:prstGeom prst="rect">
            <a:avLst/>
          </a:prstGeom>
          <a:noFill/>
        </p:spPr>
      </p:pic>
      <p:pic>
        <p:nvPicPr>
          <p:cNvPr id="4" name="Picture 1" descr="C:\Documents and Settings\nolgina.v\Рабочий стол\5ab9e4696b04a16266243b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00438"/>
            <a:ext cx="3214678" cy="349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01340" y="3242560"/>
            <a:ext cx="7286654" cy="801534"/>
          </a:xfrm>
          <a:prstGeom prst="rect">
            <a:avLst/>
          </a:prstGeom>
          <a:noFill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85720" y="5118382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nolgina.v\Мои документы\photofacefun_com_15542589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84244"/>
            <a:ext cx="3857652" cy="313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7570" y="40466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Анатолий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Васильевич Говорин 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29 декабря 1952 года в с. Нерчинский Завод Читинской области.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Отец, Василий Анатольевич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 – ветеран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войны,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работал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геологоразведке, затем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начальником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пожарной охраны района и более 20 лет трудился начальником районного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ПДУ.  Мама, Надежда Петровна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занималась воспитанием детей и вела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хозяйство.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143645"/>
            <a:ext cx="364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Петровна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Василий Анатольевич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Говорины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nolgina.v\Мои документы\photofacefun_com_1554434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14554"/>
            <a:ext cx="3096122" cy="3929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71384" y="6143644"/>
            <a:ext cx="372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 в школе, 1960-1970 гг.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6522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 школьные годы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Анатолий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асильевич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увлекался лыжными видами спорта и имел первый спортивный разряд, а также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осещал краеведческий кружок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Будучи школьником, он очень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хотел учиться в медицинском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вузе, поэтому в 1970 г.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поступил в Читинский государственный медицинский институт на лечебный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nolgina.v\Мои документы\photofacefun_com_1554258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3927097" cy="31888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6123088"/>
            <a:ext cx="2034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перемене в школе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846" y="612308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фото – лучшие друзья, и слов не нужно,</a:t>
            </a:r>
            <a:b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школе может завестись такая дружба.</a:t>
            </a:r>
          </a:p>
        </p:txBody>
      </p:sp>
      <p:pic>
        <p:nvPicPr>
          <p:cNvPr id="1026" name="Picture 2" descr="C:\Documents and Settings\nolgina.v\Мои документы\photofacefun_com_1554773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00372"/>
            <a:ext cx="3783047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nolgina.v\Мои документы\photofacefun_com_1554258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37548"/>
            <a:ext cx="3192166" cy="2675035"/>
          </a:xfrm>
          <a:prstGeom prst="rect">
            <a:avLst/>
          </a:prstGeom>
          <a:noFill/>
        </p:spPr>
      </p:pic>
      <p:pic>
        <p:nvPicPr>
          <p:cNvPr id="1029" name="Picture 5" descr="C:\Documents and Settings\nolgina.v\Мои документы\photofacefun_com_15542587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933" y="3514035"/>
            <a:ext cx="3294684" cy="2760945"/>
          </a:xfrm>
          <a:prstGeom prst="rect">
            <a:avLst/>
          </a:prstGeom>
          <a:noFill/>
        </p:spPr>
      </p:pic>
      <p:pic>
        <p:nvPicPr>
          <p:cNvPr id="1032" name="Picture 8" descr="C:\Documents and Settings\nolgina.v\Мои документы\photofacefun_com_15542591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6582" y="3514035"/>
            <a:ext cx="3308455" cy="27724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6286520"/>
            <a:ext cx="2497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1974 г., студенческие годы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4237" y="6306871"/>
            <a:ext cx="3674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 с однокурсниками,1973 г.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85749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Студенты Читинского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медицинского института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188" y="332656"/>
            <a:ext cx="4059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Все 6 лет обучения в вузе 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асильевич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получал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повышенную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стипендию.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окончания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курса, начал свою трудовую деятельность в медицине в должности 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медбрата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Читинской областной психиатрической  больнице № 1.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В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1976 году 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окончил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ЧГМИ, прошел интернатуру по терапии и в 1977 году приступил к работе в Городской клинической больнице № 1 врачом-ординатором  в кардиологическом отделении.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643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С сентября 1979 года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 А.В.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занялся преподавательской  деятельностью и был избран  ассистентом кафедры госпитальной терапии.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В 1984 году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успешно защитил кандидатскую диссертацию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Клинико-диагностическое значение экскреции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гликозаминогликанов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фукозосодержащих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гликопротеинов при остром инфаркте миокарда".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С апреля  1989 года и по сегодняшний день 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возглавляет  кафедру факультетской терапии Читинской государственной медицинской академии, которая сегодня располагается на базе Городской клинической больницы №1.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В 1991 году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Говорину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А.В.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было присвоено ученое звание доцента. </a:t>
            </a:r>
          </a:p>
        </p:txBody>
      </p:sp>
      <p:pic>
        <p:nvPicPr>
          <p:cNvPr id="5" name="Picture 7" descr="C:\Documents and Settings\nolgina.v\Рабочий стол\Говорин\img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42560" y="3242560"/>
            <a:ext cx="7286654" cy="801534"/>
          </a:xfrm>
          <a:prstGeom prst="rect">
            <a:avLst/>
          </a:prstGeom>
          <a:noFill/>
        </p:spPr>
      </p:pic>
      <p:pic>
        <p:nvPicPr>
          <p:cNvPr id="3074" name="Picture 2" descr="C:\Documents and Settings\nolgina.v\Мои документы\photofacefun_com_1554259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3857652" cy="31324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48064" y="3356992"/>
            <a:ext cx="3794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1992 г.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защитил докторскую диссертацию на тему: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Нестабильная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стенокардия: вопросы патогенеза и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фармакотерапии с учетом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психопатологических нарушений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Московской медицинской академии им. И.М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Сеченова и в этом же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получил звание профессора.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6519446"/>
            <a:ext cx="4220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 в палате интенсивной терапии ,1978 г.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404664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мая 1999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профессор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А.В. Говорин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избран на должность ректора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Читинской государственной медицинской академии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4348" y="5499714"/>
            <a:ext cx="750099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373216"/>
            <a:ext cx="6381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-  Какая 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основная функция ректора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?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- Ответственность 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за качество подготовки врачей, я понимаю, какой должен быть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врач. 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   А.В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Говорин.</a:t>
            </a: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5214950"/>
            <a:ext cx="6858048" cy="14287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nolgina.v\Мои документы\photofacefun_com_1554434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85926"/>
            <a:ext cx="4071966" cy="329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736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Анатолий Васильевич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занимается преподавательской и лечебной деятельностью, читает полный курс лекций по внутренним болезням для студентов, ординаторов и слушателей курсов повышения квалификации по кардиологии, проводит профессорские обходы в терапевтическом и кардиологическом отделениях городской клинической больницы №1 г. Читы.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Picture 3" descr="C:\Documents and Settings\nolgina.v\Мои документы\photofacefun_com_1554259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3700910" cy="2834897"/>
          </a:xfrm>
          <a:prstGeom prst="rect">
            <a:avLst/>
          </a:prstGeom>
          <a:noFill/>
        </p:spPr>
      </p:pic>
      <p:pic>
        <p:nvPicPr>
          <p:cNvPr id="6" name="Picture 2" descr="C:\Documents and Settings\nolgina.v\Мои документы\photofacefun_com_1554259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3638464" cy="2787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37040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Философия </a:t>
            </a:r>
            <a:r>
              <a:rPr lang="ru-RU" sz="2000" i="1" dirty="0">
                <a:solidFill>
                  <a:srgbClr val="C00000"/>
                </a:solidFill>
                <a:latin typeface="Monotype Corsiva" pitchFamily="66" charset="0"/>
              </a:rPr>
              <a:t>управления в том, что всё должно быть строго и </a:t>
            </a:r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справедливо.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А.В. </a:t>
            </a:r>
            <a:r>
              <a:rPr lang="ru-RU" sz="2000" i="1" dirty="0" err="1" smtClean="0">
                <a:solidFill>
                  <a:srgbClr val="C00000"/>
                </a:solidFill>
                <a:latin typeface="Monotype Corsiva" pitchFamily="66" charset="0"/>
              </a:rPr>
              <a:t>Говорин</a:t>
            </a:r>
            <a:endParaRPr lang="ru-RU" sz="2000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8761" y="370400"/>
            <a:ext cx="5857916" cy="1058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57686" y="6273225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Анатолий Васильевич с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представителями власти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5" y="6286520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 Говорин с сотрудниками кафедры, 2013 г.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1564</Words>
  <Application>Microsoft Office PowerPoint</Application>
  <PresentationFormat>Экран (4:3)</PresentationFormat>
  <Paragraphs>150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bibl103</cp:lastModifiedBy>
  <cp:revision>215</cp:revision>
  <dcterms:modified xsi:type="dcterms:W3CDTF">2019-04-16T01:49:46Z</dcterms:modified>
</cp:coreProperties>
</file>